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6" r:id="rId3"/>
    <p:sldId id="278" r:id="rId4"/>
    <p:sldId id="268" r:id="rId5"/>
    <p:sldId id="273" r:id="rId6"/>
    <p:sldId id="267" r:id="rId7"/>
    <p:sldId id="269" r:id="rId8"/>
    <p:sldId id="277" r:id="rId9"/>
    <p:sldId id="270" r:id="rId10"/>
    <p:sldId id="271" r:id="rId11"/>
    <p:sldId id="280" r:id="rId12"/>
    <p:sldId id="281" r:id="rId13"/>
    <p:sldId id="274" r:id="rId14"/>
    <p:sldId id="279" r:id="rId15"/>
    <p:sldId id="276" r:id="rId16"/>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4630"/>
  </p:normalViewPr>
  <p:slideViewPr>
    <p:cSldViewPr snapToGrid="0" snapToObjects="1">
      <p:cViewPr varScale="1">
        <p:scale>
          <a:sx n="92" d="100"/>
          <a:sy n="92" d="100"/>
        </p:scale>
        <p:origin x="212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67800"/>
            <a:ext cx="9144000" cy="3024000"/>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36759"/>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latin typeface="Calibri" panose="020F0502020204030204" pitchFamily="34" charset="0"/>
                <a:cs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97956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a:xfrm>
            <a:off x="288521" y="139166"/>
            <a:ext cx="8581043" cy="641678"/>
          </a:xfrm>
        </p:spPr>
        <p:txBody>
          <a:bodyPr/>
          <a:lstStyle>
            <a:lvl1pPr>
              <a:defRPr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egnaposto contenuto 2"/>
          <p:cNvSpPr>
            <a:spLocks noGrp="1"/>
          </p:cNvSpPr>
          <p:nvPr>
            <p:ph idx="1"/>
          </p:nvPr>
        </p:nvSpPr>
        <p:spPr>
          <a:xfrm>
            <a:off x="343400" y="1289882"/>
            <a:ext cx="8323726" cy="4525963"/>
          </a:xfrm>
        </p:spPr>
        <p:txBody>
          <a:bodyPr/>
          <a:lstStyle>
            <a:lvl1pPr>
              <a:defRPr>
                <a:latin typeface="Calibri" panose="020F0502020204030204" pitchFamily="34" charset="0"/>
                <a:cs typeface="Calibri" panose="020F0502020204030204" pitchFamily="34" charset="0"/>
              </a:defRPr>
            </a:lvl1pPr>
          </a:lstStyle>
          <a:p>
            <a:pPr lvl="0"/>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202398" y="6481870"/>
            <a:ext cx="2218364" cy="307777"/>
          </a:xfrm>
          <a:prstGeom prst="rect">
            <a:avLst/>
          </a:prstGeom>
          <a:noFill/>
        </p:spPr>
        <p:txBody>
          <a:bodyPr wrap="none" rtlCol="0">
            <a:spAutoFit/>
          </a:bodyPr>
          <a:lstStyle/>
          <a:p>
            <a:r>
              <a:rPr lang="it-IT" sz="1400" b="0" baseline="0" dirty="0">
                <a:solidFill>
                  <a:srgbClr val="FFFFFF"/>
                </a:solidFill>
                <a:latin typeface="Calibri" panose="020F0502020204030204" pitchFamily="34" charset="0"/>
                <a:cs typeface="Calibri" panose="020F0502020204030204" pitchFamily="34" charset="0"/>
              </a:rPr>
              <a:t>A. </a:t>
            </a:r>
            <a:r>
              <a:rPr lang="it-IT" sz="1400" b="0" baseline="0" dirty="0" err="1">
                <a:solidFill>
                  <a:srgbClr val="FFFFFF"/>
                </a:solidFill>
                <a:latin typeface="Calibri" panose="020F0502020204030204" pitchFamily="34" charset="0"/>
                <a:cs typeface="Calibri" panose="020F0502020204030204" pitchFamily="34" charset="0"/>
              </a:rPr>
              <a:t>Aimi</a:t>
            </a:r>
            <a:r>
              <a:rPr lang="it-IT" sz="1400" b="0" baseline="0" dirty="0">
                <a:solidFill>
                  <a:srgbClr val="FFFFFF"/>
                </a:solidFill>
                <a:latin typeface="Calibri" panose="020F0502020204030204" pitchFamily="34" charset="0"/>
                <a:cs typeface="Calibri" panose="020F0502020204030204" pitchFamily="34" charset="0"/>
              </a:rPr>
              <a:t>, R. Bigazzi, F. </a:t>
            </a:r>
            <a:r>
              <a:rPr lang="it-IT" sz="1400" b="0" baseline="0" dirty="0" err="1">
                <a:solidFill>
                  <a:srgbClr val="FFFFFF"/>
                </a:solidFill>
                <a:latin typeface="Calibri" panose="020F0502020204030204" pitchFamily="34" charset="0"/>
                <a:cs typeface="Calibri" panose="020F0502020204030204" pitchFamily="34" charset="0"/>
              </a:rPr>
              <a:t>Collini</a:t>
            </a:r>
            <a:endParaRPr lang="it-IT" sz="1400" b="0" dirty="0">
              <a:solidFill>
                <a:srgbClr val="FFFFFF"/>
              </a:solidFill>
              <a:latin typeface="Calibri" panose="020F0502020204030204" pitchFamily="34" charset="0"/>
              <a:cs typeface="Calibri" panose="020F0502020204030204" pitchFamily="34" charset="0"/>
            </a:endParaRPr>
          </a:p>
        </p:txBody>
      </p:sp>
      <p:grpSp>
        <p:nvGrpSpPr>
          <p:cNvPr id="132" name="Gruppo 131"/>
          <p:cNvGrpSpPr/>
          <p:nvPr userDrawn="1"/>
        </p:nvGrpSpPr>
        <p:grpSpPr>
          <a:xfrm>
            <a:off x="55925" y="80186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
        <p:nvSpPr>
          <p:cNvPr id="131" name="CasellaDiTesto 130">
            <a:extLst>
              <a:ext uri="{FF2B5EF4-FFF2-40B4-BE49-F238E27FC236}">
                <a16:creationId xmlns="" xmlns:a16="http://schemas.microsoft.com/office/drawing/2014/main" id="{D3D7109C-1DA8-46F3-97DE-4E2A899C10F2}"/>
              </a:ext>
            </a:extLst>
          </p:cNvPr>
          <p:cNvSpPr txBox="1"/>
          <p:nvPr userDrawn="1"/>
        </p:nvSpPr>
        <p:spPr>
          <a:xfrm>
            <a:off x="202398" y="6188266"/>
            <a:ext cx="1907189" cy="307777"/>
          </a:xfrm>
          <a:prstGeom prst="rect">
            <a:avLst/>
          </a:prstGeom>
          <a:noFill/>
        </p:spPr>
        <p:txBody>
          <a:bodyPr wrap="none" rtlCol="0">
            <a:spAutoFit/>
          </a:bodyPr>
          <a:lstStyle/>
          <a:p>
            <a:r>
              <a:rPr lang="it-IT" sz="1400" b="0" i="1" baseline="0" dirty="0">
                <a:solidFill>
                  <a:srgbClr val="FFFFFF"/>
                </a:solidFill>
                <a:latin typeface="Calibri" panose="020F0502020204030204" pitchFamily="34" charset="0"/>
                <a:cs typeface="Calibri" panose="020F0502020204030204" pitchFamily="34" charset="0"/>
              </a:rPr>
              <a:t>Software Engineering 2</a:t>
            </a:r>
            <a:endParaRPr lang="it-IT" sz="1400" b="0" i="1" dirty="0">
              <a:solidFill>
                <a:srgbClr val="FFFFFF"/>
              </a:solidFill>
              <a:latin typeface="Calibri" panose="020F0502020204030204" pitchFamily="34" charset="0"/>
              <a:cs typeface="Calibri" panose="020F0502020204030204" pitchFamily="34" charset="0"/>
            </a:endParaRPr>
          </a:p>
        </p:txBody>
      </p:sp>
      <p:sp>
        <p:nvSpPr>
          <p:cNvPr id="255" name="CasellaDiTesto 254">
            <a:extLst>
              <a:ext uri="{FF2B5EF4-FFF2-40B4-BE49-F238E27FC236}">
                <a16:creationId xmlns="" xmlns:a16="http://schemas.microsoft.com/office/drawing/2014/main" id="{E2CF68AB-D35F-4F71-9A11-57ADD4053E0E}"/>
              </a:ext>
            </a:extLst>
          </p:cNvPr>
          <p:cNvSpPr txBox="1"/>
          <p:nvPr userDrawn="1"/>
        </p:nvSpPr>
        <p:spPr>
          <a:xfrm>
            <a:off x="3738842" y="6295988"/>
            <a:ext cx="1443024" cy="400110"/>
          </a:xfrm>
          <a:prstGeom prst="rect">
            <a:avLst/>
          </a:prstGeom>
          <a:noFill/>
        </p:spPr>
        <p:txBody>
          <a:bodyPr wrap="none" rtlCol="0">
            <a:spAutoFit/>
          </a:bodyPr>
          <a:lstStyle/>
          <a:p>
            <a:pPr algn="ctr"/>
            <a:r>
              <a:rPr lang="it-IT" sz="2000" b="0" i="0" baseline="0" dirty="0" err="1">
                <a:solidFill>
                  <a:srgbClr val="FFFFFF"/>
                </a:solidFill>
                <a:latin typeface="Calibri" panose="020F0502020204030204" pitchFamily="34" charset="0"/>
                <a:cs typeface="Calibri" panose="020F0502020204030204" pitchFamily="34" charset="0"/>
              </a:rPr>
              <a:t>Travlendar</a:t>
            </a:r>
            <a:r>
              <a:rPr lang="it-IT" sz="2000" b="0" i="0" baseline="0" dirty="0">
                <a:solidFill>
                  <a:srgbClr val="FFFFFF"/>
                </a:solidFill>
                <a:latin typeface="Calibri" panose="020F0502020204030204" pitchFamily="34" charset="0"/>
                <a:cs typeface="Calibri" panose="020F0502020204030204" pitchFamily="34" charset="0"/>
              </a:rPr>
              <a:t>+</a:t>
            </a:r>
            <a:endParaRPr lang="it-IT" sz="2000" b="0" i="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2.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18661"/>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238" y="1840063"/>
            <a:ext cx="1930286" cy="1423213"/>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60215"/>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61181"/>
            <a:ext cx="9036647" cy="153502"/>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191680" y="4469108"/>
            <a:ext cx="7772400" cy="968375"/>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7200" b="0" i="1" dirty="0" err="1">
                <a:latin typeface="Calibri" panose="020F0502020204030204" pitchFamily="34" charset="0"/>
                <a:cs typeface="Calibri" panose="020F0502020204030204" pitchFamily="34" charset="0"/>
              </a:rPr>
              <a:t>Travlendar</a:t>
            </a:r>
            <a:r>
              <a:rPr lang="it-IT" sz="7200" b="0" i="1" dirty="0">
                <a:latin typeface="Calibri" panose="020F0502020204030204" pitchFamily="34" charset="0"/>
                <a:cs typeface="Calibri" panose="020F0502020204030204" pitchFamily="34" charset="0"/>
              </a:rPr>
              <a:t>+</a:t>
            </a:r>
          </a:p>
        </p:txBody>
      </p:sp>
      <p:sp>
        <p:nvSpPr>
          <p:cNvPr id="133" name="Sottotitolo 2"/>
          <p:cNvSpPr txBox="1">
            <a:spLocks/>
          </p:cNvSpPr>
          <p:nvPr/>
        </p:nvSpPr>
        <p:spPr>
          <a:xfrm>
            <a:off x="642174" y="5713959"/>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it-IT" dirty="0">
              <a:solidFill>
                <a:schemeClr val="bg1"/>
              </a:solidFill>
              <a:latin typeface="Calibri" panose="020F0502020204030204" pitchFamily="34" charset="0"/>
              <a:cs typeface="Calibri" panose="020F0502020204030204" pitchFamily="34" charset="0"/>
            </a:endParaRPr>
          </a:p>
        </p:txBody>
      </p:sp>
      <p:pic>
        <p:nvPicPr>
          <p:cNvPr id="1029" name="Immagine 1028">
            <a:extLst>
              <a:ext uri="{FF2B5EF4-FFF2-40B4-BE49-F238E27FC236}">
                <a16:creationId xmlns="" xmlns:a16="http://schemas.microsoft.com/office/drawing/2014/main" id="{9C5395C1-A431-462F-8F4A-732B35D7134C}"/>
              </a:ext>
            </a:extLst>
          </p:cNvPr>
          <p:cNvPicPr>
            <a:picLocks noChangeAspect="1"/>
          </p:cNvPicPr>
          <p:nvPr/>
        </p:nvPicPr>
        <p:blipFill>
          <a:blip r:embed="rId4"/>
          <a:stretch>
            <a:fillRect/>
          </a:stretch>
        </p:blipFill>
        <p:spPr>
          <a:xfrm>
            <a:off x="6274958" y="4332870"/>
            <a:ext cx="1497987" cy="1497987"/>
          </a:xfrm>
          <a:prstGeom prst="rect">
            <a:avLst/>
          </a:prstGeom>
        </p:spPr>
      </p:pic>
      <p:sp>
        <p:nvSpPr>
          <p:cNvPr id="1030" name="CasellaDiTesto 1029">
            <a:extLst>
              <a:ext uri="{FF2B5EF4-FFF2-40B4-BE49-F238E27FC236}">
                <a16:creationId xmlns="" xmlns:a16="http://schemas.microsoft.com/office/drawing/2014/main" id="{DBDFC45F-10CF-4962-90AD-A1352B2B9E15}"/>
              </a:ext>
            </a:extLst>
          </p:cNvPr>
          <p:cNvSpPr txBox="1"/>
          <p:nvPr/>
        </p:nvSpPr>
        <p:spPr>
          <a:xfrm>
            <a:off x="2456573" y="6056079"/>
            <a:ext cx="4132879" cy="369332"/>
          </a:xfrm>
          <a:prstGeom prst="rect">
            <a:avLst/>
          </a:prstGeom>
          <a:noFill/>
        </p:spPr>
        <p:txBody>
          <a:bodyPr wrap="square" rtlCol="0">
            <a:spAutoFit/>
          </a:bodyPr>
          <a:lstStyle/>
          <a:p>
            <a:pPr algn="ctr"/>
            <a:r>
              <a:rPr lang="it-IT" dirty="0" err="1">
                <a:solidFill>
                  <a:schemeClr val="bg1"/>
                </a:solidFill>
                <a:latin typeface="Calibri" panose="020F0502020204030204" pitchFamily="34" charset="0"/>
                <a:cs typeface="Calibri" panose="020F0502020204030204" pitchFamily="34" charset="0"/>
              </a:rPr>
              <a:t>Authors</a:t>
            </a:r>
            <a:r>
              <a:rPr lang="it-IT" dirty="0">
                <a:solidFill>
                  <a:schemeClr val="bg1"/>
                </a:solidFill>
                <a:latin typeface="Calibri" panose="020F0502020204030204" pitchFamily="34" charset="0"/>
                <a:cs typeface="Calibri" panose="020F0502020204030204" pitchFamily="34" charset="0"/>
              </a:rPr>
              <a:t>: A. </a:t>
            </a:r>
            <a:r>
              <a:rPr lang="it-IT" dirty="0" err="1">
                <a:solidFill>
                  <a:schemeClr val="bg1"/>
                </a:solidFill>
                <a:latin typeface="Calibri" panose="020F0502020204030204" pitchFamily="34" charset="0"/>
                <a:cs typeface="Calibri" panose="020F0502020204030204" pitchFamily="34" charset="0"/>
              </a:rPr>
              <a:t>Aimi</a:t>
            </a:r>
            <a:r>
              <a:rPr lang="it-IT" dirty="0">
                <a:solidFill>
                  <a:schemeClr val="bg1"/>
                </a:solidFill>
                <a:latin typeface="Calibri" panose="020F0502020204030204" pitchFamily="34" charset="0"/>
                <a:cs typeface="Calibri" panose="020F0502020204030204" pitchFamily="34" charset="0"/>
              </a:rPr>
              <a:t>, R. Bigazzi, F. </a:t>
            </a:r>
            <a:r>
              <a:rPr lang="it-IT" dirty="0" err="1">
                <a:solidFill>
                  <a:schemeClr val="bg1"/>
                </a:solidFill>
                <a:latin typeface="Calibri" panose="020F0502020204030204" pitchFamily="34" charset="0"/>
                <a:cs typeface="Calibri" panose="020F0502020204030204" pitchFamily="34" charset="0"/>
              </a:rPr>
              <a:t>Collini</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112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0FD56882-967E-41FA-9294-7C2C598D8E79}"/>
              </a:ext>
            </a:extLst>
          </p:cNvPr>
          <p:cNvSpPr>
            <a:spLocks noGrp="1"/>
          </p:cNvSpPr>
          <p:nvPr>
            <p:ph type="title"/>
          </p:nvPr>
        </p:nvSpPr>
        <p:spPr/>
        <p:txBody>
          <a:bodyPr/>
          <a:lstStyle/>
          <a:p>
            <a:r>
              <a:rPr lang="it-IT" dirty="0" err="1"/>
              <a:t>Alloy</a:t>
            </a:r>
            <a:endParaRPr lang="en-US" dirty="0"/>
          </a:p>
        </p:txBody>
      </p:sp>
      <p:sp>
        <p:nvSpPr>
          <p:cNvPr id="3" name="Segnaposto contenuto 2">
            <a:extLst>
              <a:ext uri="{FF2B5EF4-FFF2-40B4-BE49-F238E27FC236}">
                <a16:creationId xmlns="" xmlns:a16="http://schemas.microsoft.com/office/drawing/2014/main" id="{E7866DF0-B3AB-40A7-A8D6-732534316F55}"/>
              </a:ext>
            </a:extLst>
          </p:cNvPr>
          <p:cNvSpPr>
            <a:spLocks noGrp="1"/>
          </p:cNvSpPr>
          <p:nvPr>
            <p:ph idx="1"/>
          </p:nvPr>
        </p:nvSpPr>
        <p:spPr>
          <a:xfrm>
            <a:off x="343400" y="1147666"/>
            <a:ext cx="8323726" cy="4668180"/>
          </a:xfrm>
        </p:spPr>
        <p:txBody>
          <a:bodyPr/>
          <a:lstStyle/>
          <a:p>
            <a:pPr algn="just"/>
            <a:r>
              <a:rPr lang="it-IT" sz="2000" dirty="0" err="1"/>
              <a:t>Describe</a:t>
            </a:r>
            <a:r>
              <a:rPr lang="it-IT" sz="2000" dirty="0"/>
              <a:t> domain and </a:t>
            </a:r>
            <a:r>
              <a:rPr lang="it-IT" sz="2000" dirty="0" err="1"/>
              <a:t>properties</a:t>
            </a:r>
            <a:r>
              <a:rPr lang="it-IT" sz="2000" dirty="0"/>
              <a:t> plus the </a:t>
            </a:r>
            <a:r>
              <a:rPr lang="it-IT" sz="2000" dirty="0" err="1"/>
              <a:t>operations</a:t>
            </a:r>
            <a:r>
              <a:rPr lang="it-IT" sz="2000" dirty="0"/>
              <a:t> </a:t>
            </a:r>
            <a:r>
              <a:rPr lang="it-IT" sz="2000" dirty="0" err="1"/>
              <a:t>that</a:t>
            </a:r>
            <a:r>
              <a:rPr lang="it-IT" sz="2000" dirty="0"/>
              <a:t> the machine </a:t>
            </a:r>
            <a:r>
              <a:rPr lang="it-IT" sz="2000" dirty="0" err="1"/>
              <a:t>has</a:t>
            </a:r>
            <a:r>
              <a:rPr lang="it-IT" sz="2000" dirty="0"/>
              <a:t> to </a:t>
            </a:r>
            <a:r>
              <a:rPr lang="it-IT" sz="2000" dirty="0" err="1"/>
              <a:t>provide</a:t>
            </a:r>
            <a:r>
              <a:rPr lang="it-IT" sz="2000" dirty="0"/>
              <a:t> to </a:t>
            </a:r>
            <a:r>
              <a:rPr lang="it-IT" sz="2000" dirty="0" err="1"/>
              <a:t>formally</a:t>
            </a:r>
            <a:r>
              <a:rPr lang="it-IT" sz="2000" dirty="0"/>
              <a:t> model </a:t>
            </a:r>
            <a:r>
              <a:rPr lang="it-IT" sz="2000" dirty="0" err="1"/>
              <a:t>our</a:t>
            </a:r>
            <a:r>
              <a:rPr lang="it-IT" sz="2000" dirty="0"/>
              <a:t> system.</a:t>
            </a:r>
          </a:p>
          <a:p>
            <a:pPr algn="just"/>
            <a:endParaRPr lang="en-US" dirty="0"/>
          </a:p>
        </p:txBody>
      </p:sp>
      <p:pic>
        <p:nvPicPr>
          <p:cNvPr id="15" name="Immagine 14" descr="Immagine che contiene mappa, testo&#10;&#10;Descrizione generata con affidabilità molto elevata">
            <a:extLst>
              <a:ext uri="{FF2B5EF4-FFF2-40B4-BE49-F238E27FC236}">
                <a16:creationId xmlns="" xmlns:a16="http://schemas.microsoft.com/office/drawing/2014/main" id="{B19D486A-DD1B-45AB-9D47-A7C978201FFA}"/>
              </a:ext>
            </a:extLst>
          </p:cNvPr>
          <p:cNvPicPr>
            <a:picLocks noChangeAspect="1"/>
          </p:cNvPicPr>
          <p:nvPr/>
        </p:nvPicPr>
        <p:blipFill>
          <a:blip r:embed="rId2"/>
          <a:stretch>
            <a:fillRect/>
          </a:stretch>
        </p:blipFill>
        <p:spPr>
          <a:xfrm>
            <a:off x="7042" y="2006083"/>
            <a:ext cx="9144000" cy="3809763"/>
          </a:xfrm>
          <a:prstGeom prst="rect">
            <a:avLst/>
          </a:prstGeom>
        </p:spPr>
      </p:pic>
    </p:spTree>
    <p:extLst>
      <p:ext uri="{BB962C8B-B14F-4D97-AF65-F5344CB8AC3E}">
        <p14:creationId xmlns:p14="http://schemas.microsoft.com/office/powerpoint/2010/main" val="243156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417179" y="1276028"/>
            <a:ext cx="8323726" cy="4525963"/>
          </a:xfrm>
        </p:spPr>
        <p:txBody>
          <a:bodyPr>
            <a:normAutofit fontScale="25000" lnSpcReduction="20000"/>
          </a:bodyPr>
          <a:lstStyle/>
          <a:p>
            <a:r>
              <a:rPr lang="it-IT" sz="8000" dirty="0"/>
              <a:t>//</a:t>
            </a:r>
            <a:r>
              <a:rPr lang="it-IT" sz="8000" dirty="0" err="1"/>
              <a:t>Users</a:t>
            </a:r>
            <a:r>
              <a:rPr lang="it-IT" sz="8000" dirty="0"/>
              <a:t> </a:t>
            </a:r>
            <a:r>
              <a:rPr lang="it-IT" sz="8000" dirty="0" err="1"/>
              <a:t>will</a:t>
            </a:r>
            <a:r>
              <a:rPr lang="it-IT" sz="8000" dirty="0"/>
              <a:t> </a:t>
            </a:r>
            <a:r>
              <a:rPr lang="it-IT" sz="8000" dirty="0" err="1"/>
              <a:t>travel</a:t>
            </a:r>
            <a:r>
              <a:rPr lang="it-IT" sz="8000" dirty="0"/>
              <a:t> on </a:t>
            </a:r>
            <a:r>
              <a:rPr lang="it-IT" sz="8000" dirty="0" err="1"/>
              <a:t>mean</a:t>
            </a:r>
            <a:r>
              <a:rPr lang="it-IT" sz="8000" dirty="0"/>
              <a:t> </a:t>
            </a:r>
            <a:r>
              <a:rPr lang="it-IT" sz="8000" dirty="0" err="1"/>
              <a:t>they</a:t>
            </a:r>
            <a:r>
              <a:rPr lang="it-IT" sz="8000" dirty="0"/>
              <a:t> </a:t>
            </a:r>
            <a:r>
              <a:rPr lang="it-IT" sz="8000" dirty="0" err="1"/>
              <a:t>could</a:t>
            </a:r>
            <a:r>
              <a:rPr lang="it-IT" sz="8000" dirty="0"/>
              <a:t> take</a:t>
            </a:r>
          </a:p>
          <a:p>
            <a:r>
              <a:rPr lang="it-IT" sz="8000" dirty="0" err="1"/>
              <a:t>fact</a:t>
            </a:r>
            <a:r>
              <a:rPr lang="it-IT" sz="8000" dirty="0"/>
              <a:t> </a:t>
            </a:r>
            <a:r>
              <a:rPr lang="it-IT" sz="8000" dirty="0" err="1"/>
              <a:t>noUnauthorizedMean</a:t>
            </a:r>
            <a:r>
              <a:rPr lang="it-IT" sz="8000" dirty="0"/>
              <a:t>{</a:t>
            </a:r>
          </a:p>
          <a:p>
            <a:r>
              <a:rPr lang="it-IT" sz="8000" dirty="0"/>
              <a:t>	</a:t>
            </a:r>
            <a:r>
              <a:rPr lang="it-IT" sz="8000" dirty="0" err="1"/>
              <a:t>all</a:t>
            </a:r>
            <a:r>
              <a:rPr lang="it-IT" sz="8000" dirty="0"/>
              <a:t> u: User, t: Travel | </a:t>
            </a:r>
            <a:r>
              <a:rPr lang="it-IT" sz="8000" dirty="0" err="1"/>
              <a:t>u.owns</a:t>
            </a:r>
            <a:r>
              <a:rPr lang="it-IT" sz="8000" dirty="0"/>
              <a:t> in </a:t>
            </a:r>
            <a:r>
              <a:rPr lang="it-IT" sz="8000" dirty="0" err="1"/>
              <a:t>t.mean</a:t>
            </a:r>
            <a:r>
              <a:rPr lang="it-IT" sz="8000" dirty="0"/>
              <a:t> || </a:t>
            </a:r>
            <a:r>
              <a:rPr lang="it-IT" sz="8000" dirty="0" err="1"/>
              <a:t>u.subscribed</a:t>
            </a:r>
            <a:r>
              <a:rPr lang="it-IT" sz="8000" dirty="0"/>
              <a:t> in </a:t>
            </a:r>
            <a:r>
              <a:rPr lang="it-IT" sz="8000" dirty="0" err="1"/>
              <a:t>t.mean</a:t>
            </a:r>
            <a:r>
              <a:rPr lang="it-IT" sz="8000" dirty="0"/>
              <a:t> || </a:t>
            </a:r>
          </a:p>
          <a:p>
            <a:r>
              <a:rPr lang="it-IT" sz="8000" dirty="0"/>
              <a:t>	</a:t>
            </a:r>
            <a:r>
              <a:rPr lang="it-IT" sz="8000" dirty="0" err="1"/>
              <a:t>u.provides</a:t>
            </a:r>
            <a:r>
              <a:rPr lang="it-IT" sz="8000" dirty="0"/>
              <a:t> in </a:t>
            </a:r>
            <a:r>
              <a:rPr lang="it-IT" sz="8000" dirty="0" err="1"/>
              <a:t>t.needed</a:t>
            </a:r>
            <a:endParaRPr lang="it-IT" sz="8000" dirty="0"/>
          </a:p>
          <a:p>
            <a:r>
              <a:rPr lang="it-IT" sz="8000" dirty="0"/>
              <a:t>}</a:t>
            </a:r>
          </a:p>
          <a:p>
            <a:r>
              <a:rPr lang="it-IT" sz="8000" dirty="0"/>
              <a:t> </a:t>
            </a:r>
          </a:p>
          <a:p>
            <a:r>
              <a:rPr lang="it-IT" sz="8000" dirty="0"/>
              <a:t>//</a:t>
            </a:r>
            <a:r>
              <a:rPr lang="it-IT" sz="8000" dirty="0" err="1"/>
              <a:t>Travels</a:t>
            </a:r>
            <a:r>
              <a:rPr lang="it-IT" sz="8000" dirty="0"/>
              <a:t> </a:t>
            </a:r>
            <a:r>
              <a:rPr lang="it-IT" sz="8000" dirty="0" err="1"/>
              <a:t>associated</a:t>
            </a:r>
            <a:r>
              <a:rPr lang="it-IT" sz="8000" dirty="0"/>
              <a:t> to a meeting for a </a:t>
            </a:r>
            <a:r>
              <a:rPr lang="it-IT" sz="8000" dirty="0" err="1"/>
              <a:t>user</a:t>
            </a:r>
            <a:r>
              <a:rPr lang="it-IT" sz="8000" dirty="0"/>
              <a:t> must start </a:t>
            </a:r>
            <a:r>
              <a:rPr lang="it-IT" sz="8000" dirty="0" err="1"/>
              <a:t>at</a:t>
            </a:r>
            <a:r>
              <a:rPr lang="it-IT" sz="8000" dirty="0"/>
              <a:t> </a:t>
            </a:r>
            <a:r>
              <a:rPr lang="it-IT" sz="8000" dirty="0" err="1"/>
              <a:t>different</a:t>
            </a:r>
            <a:r>
              <a:rPr lang="it-IT" sz="8000" dirty="0"/>
              <a:t> </a:t>
            </a:r>
            <a:r>
              <a:rPr lang="it-IT" sz="8000" dirty="0" err="1"/>
              <a:t>times</a:t>
            </a:r>
            <a:endParaRPr lang="it-IT" sz="8000" dirty="0"/>
          </a:p>
          <a:p>
            <a:r>
              <a:rPr lang="it-IT" sz="8000" dirty="0" err="1"/>
              <a:t>fact</a:t>
            </a:r>
            <a:r>
              <a:rPr lang="it-IT" sz="8000" dirty="0"/>
              <a:t> </a:t>
            </a:r>
            <a:r>
              <a:rPr lang="it-IT" sz="8000" dirty="0" err="1"/>
              <a:t>travelsStartAtDifferentTime</a:t>
            </a:r>
            <a:r>
              <a:rPr lang="it-IT" sz="8000" dirty="0"/>
              <a:t>{</a:t>
            </a:r>
          </a:p>
          <a:p>
            <a:r>
              <a:rPr lang="it-IT" sz="8000" dirty="0"/>
              <a:t>	no </a:t>
            </a:r>
            <a:r>
              <a:rPr lang="it-IT" sz="8000" dirty="0" err="1"/>
              <a:t>disj</a:t>
            </a:r>
            <a:r>
              <a:rPr lang="it-IT" sz="8000" dirty="0"/>
              <a:t> t1, t2: Travel | </a:t>
            </a:r>
            <a:r>
              <a:rPr lang="it-IT" sz="8000" dirty="0" err="1"/>
              <a:t>one</a:t>
            </a:r>
            <a:r>
              <a:rPr lang="it-IT" sz="8000" dirty="0"/>
              <a:t> m: Meeting | m in t1.associated &amp;&amp; m in t2.associated </a:t>
            </a:r>
          </a:p>
          <a:p>
            <a:r>
              <a:rPr lang="it-IT" sz="8000" dirty="0"/>
              <a:t>	&amp;&amp; t1.startingTime=t2.startingTime &amp;&amp; t1.endingTime=t2.endingTime</a:t>
            </a:r>
          </a:p>
          <a:p>
            <a:r>
              <a:rPr lang="it-IT" sz="8000" dirty="0"/>
              <a:t>}</a:t>
            </a:r>
          </a:p>
          <a:p>
            <a:endParaRPr lang="it-IT" sz="7200" dirty="0"/>
          </a:p>
          <a:p>
            <a:r>
              <a:rPr lang="it-IT" sz="8000" dirty="0"/>
              <a:t> </a:t>
            </a:r>
          </a:p>
          <a:p>
            <a:r>
              <a:rPr lang="it-IT" dirty="0"/>
              <a:t> </a:t>
            </a:r>
          </a:p>
          <a:p>
            <a:r>
              <a:rPr lang="it-IT" dirty="0"/>
              <a:t> </a:t>
            </a:r>
          </a:p>
        </p:txBody>
      </p:sp>
    </p:spTree>
    <p:extLst>
      <p:ext uri="{BB962C8B-B14F-4D97-AF65-F5344CB8AC3E}">
        <p14:creationId xmlns:p14="http://schemas.microsoft.com/office/powerpoint/2010/main" val="73428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343400" y="1289882"/>
            <a:ext cx="8323726" cy="5221754"/>
          </a:xfrm>
        </p:spPr>
        <p:txBody>
          <a:bodyPr>
            <a:normAutofit fontScale="25000" lnSpcReduction="20000"/>
          </a:bodyPr>
          <a:lstStyle/>
          <a:p>
            <a:r>
              <a:rPr lang="it-IT" sz="8000" dirty="0" smtClean="0"/>
              <a:t>//</a:t>
            </a:r>
            <a:r>
              <a:rPr lang="it-IT" sz="8000" dirty="0" err="1"/>
              <a:t>Any</a:t>
            </a:r>
            <a:r>
              <a:rPr lang="it-IT" sz="8000" dirty="0"/>
              <a:t> Travel </a:t>
            </a:r>
            <a:r>
              <a:rPr lang="it-IT" sz="8000" dirty="0" err="1"/>
              <a:t>needs</a:t>
            </a:r>
            <a:r>
              <a:rPr lang="it-IT" sz="8000" dirty="0"/>
              <a:t> </a:t>
            </a:r>
            <a:r>
              <a:rPr lang="it-IT" sz="8000" dirty="0" err="1"/>
              <a:t>at</a:t>
            </a:r>
            <a:r>
              <a:rPr lang="it-IT" sz="8000" dirty="0"/>
              <a:t> </a:t>
            </a:r>
            <a:r>
              <a:rPr lang="it-IT" sz="8000" dirty="0" err="1"/>
              <a:t>least</a:t>
            </a:r>
            <a:r>
              <a:rPr lang="it-IT" sz="8000" dirty="0"/>
              <a:t> </a:t>
            </a:r>
            <a:r>
              <a:rPr lang="it-IT" sz="8000" dirty="0" err="1"/>
              <a:t>one</a:t>
            </a:r>
            <a:r>
              <a:rPr lang="it-IT" sz="8000" dirty="0"/>
              <a:t> </a:t>
            </a:r>
            <a:r>
              <a:rPr lang="it-IT" sz="8000" dirty="0" err="1"/>
              <a:t>mean</a:t>
            </a:r>
            <a:r>
              <a:rPr lang="it-IT" sz="8000" dirty="0"/>
              <a:t> of </a:t>
            </a:r>
            <a:r>
              <a:rPr lang="it-IT" sz="8000" dirty="0" err="1"/>
              <a:t>transport</a:t>
            </a:r>
            <a:endParaRPr lang="it-IT" sz="8000" dirty="0"/>
          </a:p>
          <a:p>
            <a:r>
              <a:rPr lang="it-IT" sz="8000" dirty="0" err="1"/>
              <a:t>fact</a:t>
            </a:r>
            <a:r>
              <a:rPr lang="it-IT" sz="8000" dirty="0"/>
              <a:t> </a:t>
            </a:r>
            <a:r>
              <a:rPr lang="it-IT" sz="8000" dirty="0" err="1"/>
              <a:t>AtLeastOneMeanForTravel</a:t>
            </a:r>
            <a:r>
              <a:rPr lang="it-IT" sz="8000" dirty="0"/>
              <a:t> {</a:t>
            </a:r>
          </a:p>
          <a:p>
            <a:r>
              <a:rPr lang="it-IT" sz="8000" dirty="0"/>
              <a:t>	some m: </a:t>
            </a:r>
            <a:r>
              <a:rPr lang="it-IT" sz="8000" dirty="0" err="1"/>
              <a:t>MeanOfTransp</a:t>
            </a:r>
            <a:r>
              <a:rPr lang="it-IT" sz="8000" dirty="0"/>
              <a:t> | some </a:t>
            </a:r>
            <a:r>
              <a:rPr lang="it-IT" sz="8000" dirty="0" err="1"/>
              <a:t>tick:Ticket</a:t>
            </a:r>
            <a:r>
              <a:rPr lang="it-IT" sz="8000" dirty="0"/>
              <a:t> | </a:t>
            </a:r>
            <a:r>
              <a:rPr lang="it-IT" sz="8000" dirty="0" err="1"/>
              <a:t>all</a:t>
            </a:r>
            <a:r>
              <a:rPr lang="it-IT" sz="8000" dirty="0"/>
              <a:t> t: Travel |</a:t>
            </a:r>
          </a:p>
          <a:p>
            <a:r>
              <a:rPr lang="it-IT" sz="8000" dirty="0"/>
              <a:t>	m in </a:t>
            </a:r>
            <a:r>
              <a:rPr lang="it-IT" sz="8000" dirty="0" err="1"/>
              <a:t>t.mean</a:t>
            </a:r>
            <a:r>
              <a:rPr lang="it-IT" sz="8000" dirty="0"/>
              <a:t> || </a:t>
            </a:r>
            <a:r>
              <a:rPr lang="it-IT" sz="8000" dirty="0" err="1"/>
              <a:t>tick</a:t>
            </a:r>
            <a:r>
              <a:rPr lang="it-IT" sz="8000" dirty="0"/>
              <a:t> in </a:t>
            </a:r>
            <a:r>
              <a:rPr lang="it-IT" sz="8000" dirty="0" err="1"/>
              <a:t>t.needed</a:t>
            </a:r>
            <a:endParaRPr lang="it-IT" sz="8000" dirty="0"/>
          </a:p>
          <a:p>
            <a:r>
              <a:rPr lang="it-IT" sz="8000" dirty="0" smtClean="0"/>
              <a:t>}</a:t>
            </a:r>
          </a:p>
          <a:p>
            <a:endParaRPr lang="it-IT" sz="8000" dirty="0"/>
          </a:p>
          <a:p>
            <a:r>
              <a:rPr lang="it-IT" sz="8000" dirty="0"/>
              <a:t>//</a:t>
            </a:r>
            <a:r>
              <a:rPr lang="it-IT" sz="8000" dirty="0" err="1"/>
              <a:t>Preferences</a:t>
            </a:r>
            <a:r>
              <a:rPr lang="it-IT" sz="8000" dirty="0"/>
              <a:t> are </a:t>
            </a:r>
            <a:r>
              <a:rPr lang="it-IT" sz="8000" dirty="0" err="1"/>
              <a:t>connected</a:t>
            </a:r>
            <a:r>
              <a:rPr lang="it-IT" sz="8000" dirty="0"/>
              <a:t> to </a:t>
            </a:r>
            <a:r>
              <a:rPr lang="it-IT" sz="8000" dirty="0" err="1"/>
              <a:t>what</a:t>
            </a:r>
            <a:r>
              <a:rPr lang="it-IT" sz="8000" dirty="0"/>
              <a:t> the </a:t>
            </a:r>
            <a:r>
              <a:rPr lang="it-IT" sz="8000" dirty="0" err="1"/>
              <a:t>user</a:t>
            </a:r>
            <a:r>
              <a:rPr lang="it-IT" sz="8000" dirty="0"/>
              <a:t> </a:t>
            </a:r>
            <a:r>
              <a:rPr lang="it-IT" sz="8000" dirty="0" err="1"/>
              <a:t>owns</a:t>
            </a:r>
            <a:r>
              <a:rPr lang="it-IT" sz="8000" dirty="0"/>
              <a:t> or </a:t>
            </a:r>
            <a:r>
              <a:rPr lang="it-IT" sz="8000" dirty="0" err="1"/>
              <a:t>provides</a:t>
            </a:r>
            <a:endParaRPr lang="it-IT" sz="8000" dirty="0"/>
          </a:p>
          <a:p>
            <a:r>
              <a:rPr lang="it-IT" sz="8000" dirty="0" err="1"/>
              <a:t>fact</a:t>
            </a:r>
            <a:r>
              <a:rPr lang="it-IT" sz="8000" dirty="0"/>
              <a:t> </a:t>
            </a:r>
            <a:r>
              <a:rPr lang="it-IT" sz="8000" dirty="0" err="1"/>
              <a:t>consistentPreferences</a:t>
            </a:r>
            <a:r>
              <a:rPr lang="it-IT" sz="8000" dirty="0"/>
              <a:t>{</a:t>
            </a:r>
          </a:p>
          <a:p>
            <a:r>
              <a:rPr lang="it-IT" sz="8000" dirty="0"/>
              <a:t>	</a:t>
            </a:r>
            <a:r>
              <a:rPr lang="it-IT" sz="8000" dirty="0" err="1"/>
              <a:t>all</a:t>
            </a:r>
            <a:r>
              <a:rPr lang="it-IT" sz="8000" dirty="0"/>
              <a:t> </a:t>
            </a:r>
            <a:r>
              <a:rPr lang="it-IT" sz="8000" dirty="0" err="1"/>
              <a:t>p</a:t>
            </a:r>
            <a:r>
              <a:rPr lang="it-IT" sz="8000" dirty="0"/>
              <a:t>: </a:t>
            </a:r>
            <a:r>
              <a:rPr lang="it-IT" sz="8000" dirty="0" err="1"/>
              <a:t>Preference</a:t>
            </a:r>
            <a:r>
              <a:rPr lang="it-IT" sz="8000" dirty="0"/>
              <a:t> | </a:t>
            </a:r>
            <a:r>
              <a:rPr lang="it-IT" sz="8000" dirty="0" err="1"/>
              <a:t>one</a:t>
            </a:r>
            <a:r>
              <a:rPr lang="it-IT" sz="8000" dirty="0"/>
              <a:t> u: User | </a:t>
            </a:r>
            <a:r>
              <a:rPr lang="it-IT" sz="8000" dirty="0" err="1"/>
              <a:t>p</a:t>
            </a:r>
            <a:r>
              <a:rPr lang="it-IT" sz="8000" dirty="0"/>
              <a:t> in </a:t>
            </a:r>
            <a:r>
              <a:rPr lang="it-IT" sz="8000" dirty="0" err="1"/>
              <a:t>u.preferences</a:t>
            </a:r>
            <a:r>
              <a:rPr lang="it-IT" sz="8000" dirty="0"/>
              <a:t> &amp;&amp; </a:t>
            </a:r>
            <a:r>
              <a:rPr lang="it-IT" sz="8000" dirty="0" err="1"/>
              <a:t>p.carshare</a:t>
            </a:r>
            <a:r>
              <a:rPr lang="it-IT" sz="8000" dirty="0"/>
              <a:t>=False =&gt; #</a:t>
            </a:r>
            <a:r>
              <a:rPr lang="it-IT" sz="8000" dirty="0" err="1"/>
              <a:t>u.subscribed</a:t>
            </a:r>
            <a:r>
              <a:rPr lang="it-IT" sz="8000" dirty="0"/>
              <a:t>=0</a:t>
            </a:r>
          </a:p>
          <a:p>
            <a:r>
              <a:rPr lang="it-IT" sz="8000" dirty="0"/>
              <a:t>	&amp;&amp; </a:t>
            </a:r>
            <a:r>
              <a:rPr lang="it-IT" sz="8000" dirty="0" err="1"/>
              <a:t>p.ownMean</a:t>
            </a:r>
            <a:r>
              <a:rPr lang="it-IT" sz="8000" dirty="0"/>
              <a:t>=False =&gt; #</a:t>
            </a:r>
            <a:r>
              <a:rPr lang="it-IT" sz="8000" dirty="0" err="1"/>
              <a:t>u.owns</a:t>
            </a:r>
            <a:r>
              <a:rPr lang="it-IT" sz="8000" dirty="0"/>
              <a:t>=0</a:t>
            </a:r>
          </a:p>
          <a:p>
            <a:r>
              <a:rPr lang="it-IT" sz="8000" dirty="0"/>
              <a:t>	&amp;&amp; </a:t>
            </a:r>
            <a:r>
              <a:rPr lang="it-IT" sz="8000" dirty="0" err="1"/>
              <a:t>p.bikeshare</a:t>
            </a:r>
            <a:r>
              <a:rPr lang="it-IT" sz="8000" dirty="0"/>
              <a:t>=False =&gt; #</a:t>
            </a:r>
            <a:r>
              <a:rPr lang="it-IT" sz="8000" dirty="0" err="1"/>
              <a:t>u.subscribed</a:t>
            </a:r>
            <a:r>
              <a:rPr lang="it-IT" sz="8000" dirty="0"/>
              <a:t>=0</a:t>
            </a:r>
          </a:p>
          <a:p>
            <a:r>
              <a:rPr lang="it-IT" sz="8000" dirty="0"/>
              <a:t>	&amp;&amp; </a:t>
            </a:r>
            <a:r>
              <a:rPr lang="it-IT" sz="8000" dirty="0" err="1"/>
              <a:t>p.publicMean</a:t>
            </a:r>
            <a:r>
              <a:rPr lang="it-IT" sz="8000" dirty="0"/>
              <a:t>=False =&gt; #</a:t>
            </a:r>
            <a:r>
              <a:rPr lang="it-IT" sz="8000" dirty="0" err="1"/>
              <a:t>u.provides</a:t>
            </a:r>
            <a:r>
              <a:rPr lang="it-IT" sz="8000" dirty="0"/>
              <a:t>=0</a:t>
            </a:r>
          </a:p>
          <a:p>
            <a:r>
              <a:rPr lang="it-IT" sz="8000" dirty="0"/>
              <a:t>}</a:t>
            </a:r>
          </a:p>
          <a:p>
            <a:endParaRPr lang="it-IT" sz="8000" dirty="0"/>
          </a:p>
          <a:p>
            <a:r>
              <a:rPr lang="it-IT" sz="8000" dirty="0"/>
              <a:t> </a:t>
            </a:r>
          </a:p>
          <a:p>
            <a:r>
              <a:rPr lang="it-IT" sz="5600" dirty="0"/>
              <a:t> </a:t>
            </a:r>
          </a:p>
          <a:p>
            <a:r>
              <a:rPr lang="it-IT" dirty="0"/>
              <a:t> </a:t>
            </a:r>
          </a:p>
          <a:p>
            <a:endParaRPr lang="it-IT" dirty="0"/>
          </a:p>
        </p:txBody>
      </p:sp>
    </p:spTree>
    <p:extLst>
      <p:ext uri="{BB962C8B-B14F-4D97-AF65-F5344CB8AC3E}">
        <p14:creationId xmlns:p14="http://schemas.microsoft.com/office/powerpoint/2010/main" val="9205412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addChangesSchedule</a:t>
            </a:r>
            <a:endParaRPr lang="en-US" dirty="0"/>
          </a:p>
          <a:p>
            <a:pPr algn="just"/>
            <a:r>
              <a:rPr lang="en-US" dirty="0"/>
              <a:t>{</a:t>
            </a:r>
          </a:p>
          <a:p>
            <a:pPr algn="just"/>
            <a:r>
              <a:rPr lang="en-US" dirty="0"/>
              <a:t>	all u1, u2: User, m: Meeting |  #u1.schedule = #u2.schedule &amp;&amp; 	(u1.addMeeting[u1, m] =&gt; #u2.schedule &lt; #u1.schedule)</a:t>
            </a:r>
          </a:p>
          <a:p>
            <a:pPr algn="just"/>
            <a:r>
              <a:rPr lang="en-US" dirty="0"/>
              <a:t>}</a:t>
            </a:r>
          </a:p>
          <a:p>
            <a:pPr algn="just"/>
            <a:r>
              <a:rPr lang="en-US" dirty="0"/>
              <a:t> </a:t>
            </a:r>
          </a:p>
          <a:p>
            <a:pPr algn="just"/>
            <a:r>
              <a:rPr lang="en-US" dirty="0"/>
              <a:t>assert </a:t>
            </a:r>
            <a:r>
              <a:rPr lang="en-US" dirty="0" err="1"/>
              <a:t>deleteInverseOfAdd</a:t>
            </a:r>
            <a:endParaRPr lang="en-US" dirty="0"/>
          </a:p>
          <a:p>
            <a:pPr algn="just"/>
            <a:r>
              <a:rPr lang="en-US" dirty="0"/>
              <a:t>{</a:t>
            </a:r>
          </a:p>
          <a:p>
            <a:pPr algn="just"/>
            <a:r>
              <a:rPr lang="en-US" dirty="0"/>
              <a:t>	all u: User, m: Meeting, s: </a:t>
            </a:r>
            <a:r>
              <a:rPr lang="en-US" dirty="0" err="1"/>
              <a:t>u.schedule</a:t>
            </a:r>
            <a:r>
              <a:rPr lang="en-US" dirty="0"/>
              <a:t> | </a:t>
            </a:r>
            <a:r>
              <a:rPr lang="en-US" dirty="0" err="1"/>
              <a:t>u.addMeeting</a:t>
            </a:r>
            <a:r>
              <a:rPr lang="en-US" dirty="0"/>
              <a:t>[u, m] and 	</a:t>
            </a:r>
            <a:r>
              <a:rPr lang="en-US" dirty="0" err="1"/>
              <a:t>u.deleteMeeting</a:t>
            </a:r>
            <a:r>
              <a:rPr lang="en-US" dirty="0"/>
              <a:t>[u, m] =&gt; s = </a:t>
            </a:r>
            <a:r>
              <a:rPr lang="en-US" dirty="0" err="1"/>
              <a:t>u.schedule</a:t>
            </a:r>
            <a:endParaRPr lang="en-US" dirty="0"/>
          </a:p>
          <a:p>
            <a:pPr algn="just"/>
            <a:r>
              <a:rPr lang="en-US" dirty="0"/>
              <a:t>}</a:t>
            </a:r>
          </a:p>
        </p:txBody>
      </p:sp>
    </p:spTree>
    <p:extLst>
      <p:ext uri="{BB962C8B-B14F-4D97-AF65-F5344CB8AC3E}">
        <p14:creationId xmlns:p14="http://schemas.microsoft.com/office/powerpoint/2010/main" val="19837507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oneTravelAtATime</a:t>
            </a:r>
            <a:endParaRPr lang="en-US" dirty="0"/>
          </a:p>
          <a:p>
            <a:pPr algn="just"/>
            <a:r>
              <a:rPr lang="en-US" dirty="0"/>
              <a:t>{ </a:t>
            </a:r>
          </a:p>
          <a:p>
            <a:pPr algn="just"/>
            <a:r>
              <a:rPr lang="en-US" dirty="0"/>
              <a:t>	no u: User | one </a:t>
            </a:r>
            <a:r>
              <a:rPr lang="en-US" dirty="0" err="1"/>
              <a:t>disj</a:t>
            </a:r>
            <a:r>
              <a:rPr lang="en-US" dirty="0"/>
              <a:t> t1, t2: Travel | all i: </a:t>
            </a:r>
            <a:r>
              <a:rPr lang="en-US" dirty="0" err="1"/>
              <a:t>u.schedule.inds</a:t>
            </a:r>
            <a:r>
              <a:rPr lang="en-US" dirty="0"/>
              <a:t>  | t1 </a:t>
            </a:r>
            <a:r>
              <a:rPr lang="en-US"/>
              <a:t>in 	u</a:t>
            </a:r>
            <a:r>
              <a:rPr lang="en-US" dirty="0" err="1"/>
              <a:t>.schedule</a:t>
            </a:r>
            <a:r>
              <a:rPr lang="en-US" dirty="0"/>
              <a:t>[</a:t>
            </a:r>
            <a:r>
              <a:rPr lang="en-US" dirty="0" err="1"/>
              <a:t>i</a:t>
            </a:r>
            <a:r>
              <a:rPr lang="en-US" dirty="0"/>
              <a:t>].requires </a:t>
            </a:r>
          </a:p>
          <a:p>
            <a:pPr algn="just"/>
            <a:r>
              <a:rPr lang="en-US" dirty="0"/>
              <a:t>	&amp;&amp; t2 in </a:t>
            </a:r>
            <a:r>
              <a:rPr lang="en-US" dirty="0" err="1"/>
              <a:t>u.schedule</a:t>
            </a:r>
            <a:r>
              <a:rPr lang="en-US" dirty="0"/>
              <a:t>[</a:t>
            </a:r>
            <a:r>
              <a:rPr lang="en-US" dirty="0" err="1"/>
              <a:t>i</a:t>
            </a:r>
            <a:r>
              <a:rPr lang="en-US" dirty="0"/>
              <a:t>].requires &amp;&amp; t1.date=t2.date</a:t>
            </a:r>
          </a:p>
          <a:p>
            <a:pPr algn="just"/>
            <a:r>
              <a:rPr lang="en-US" dirty="0"/>
              <a:t>	&amp;&amp; (t1.endingTime&gt;t2.startingTime || t2.endingTime&gt;t1.startingTime)</a:t>
            </a:r>
          </a:p>
          <a:p>
            <a:pPr algn="just"/>
            <a:r>
              <a:rPr lang="en-US" dirty="0"/>
              <a:t>}</a:t>
            </a:r>
          </a:p>
        </p:txBody>
      </p:sp>
    </p:spTree>
    <p:extLst>
      <p:ext uri="{BB962C8B-B14F-4D97-AF65-F5344CB8AC3E}">
        <p14:creationId xmlns:p14="http://schemas.microsoft.com/office/powerpoint/2010/main" val="400743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Results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it-IT" sz="2000" dirty="0"/>
              <a:t>And </a:t>
            </a:r>
            <a:r>
              <a:rPr lang="it-IT" sz="2000" dirty="0" err="1"/>
              <a:t>we</a:t>
            </a:r>
            <a:r>
              <a:rPr lang="it-IT" sz="2000" dirty="0"/>
              <a:t> </a:t>
            </a:r>
            <a:r>
              <a:rPr lang="it-IT" sz="2000" dirty="0" err="1"/>
              <a:t>will</a:t>
            </a:r>
            <a:r>
              <a:rPr lang="it-IT" sz="2000" dirty="0"/>
              <a:t> </a:t>
            </a:r>
            <a:r>
              <a:rPr lang="it-IT" sz="2000" dirty="0" err="1"/>
              <a:t>get</a:t>
            </a:r>
            <a:r>
              <a:rPr lang="it-IT" sz="2000" dirty="0"/>
              <a:t>:</a:t>
            </a:r>
            <a:endParaRPr lang="en-US" sz="2000" dirty="0"/>
          </a:p>
        </p:txBody>
      </p:sp>
      <p:pic>
        <p:nvPicPr>
          <p:cNvPr id="5" name="Immagine 4" descr="Immagine che contiene testo&#10;&#10;Descrizione generata con affidabilità elevata">
            <a:extLst>
              <a:ext uri="{FF2B5EF4-FFF2-40B4-BE49-F238E27FC236}">
                <a16:creationId xmlns="" xmlns:a16="http://schemas.microsoft.com/office/drawing/2014/main" id="{22910B9B-0EC2-433F-A22D-5BA5AECF727C}"/>
              </a:ext>
            </a:extLst>
          </p:cNvPr>
          <p:cNvPicPr>
            <a:picLocks noChangeAspect="1"/>
          </p:cNvPicPr>
          <p:nvPr/>
        </p:nvPicPr>
        <p:blipFill rotWithShape="1">
          <a:blip r:embed="rId2"/>
          <a:srcRect t="76478"/>
          <a:stretch/>
        </p:blipFill>
        <p:spPr>
          <a:xfrm>
            <a:off x="1157135" y="1825641"/>
            <a:ext cx="6840631" cy="2121207"/>
          </a:xfrm>
          <a:prstGeom prst="rect">
            <a:avLst/>
          </a:prstGeom>
        </p:spPr>
      </p:pic>
    </p:spTree>
    <p:extLst>
      <p:ext uri="{BB962C8B-B14F-4D97-AF65-F5344CB8AC3E}">
        <p14:creationId xmlns:p14="http://schemas.microsoft.com/office/powerpoint/2010/main" val="158043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The aim of the system is to give the user the following functionalities:</a:t>
            </a:r>
          </a:p>
          <a:p>
            <a:pPr marL="1085850" lvl="1" indent="-342900" algn="just">
              <a:buFont typeface="Arial" panose="020B0604020202020204" pitchFamily="34" charset="0"/>
              <a:buChar char="•"/>
            </a:pPr>
            <a:r>
              <a:rPr lang="en-US" dirty="0"/>
              <a:t>registration to the service and preferences set up;</a:t>
            </a:r>
          </a:p>
          <a:p>
            <a:pPr marL="1085850" lvl="1" indent="-342900" algn="just">
              <a:buFont typeface="Arial" panose="020B0604020202020204" pitchFamily="34" charset="0"/>
              <a:buChar char="•"/>
            </a:pPr>
            <a:r>
              <a:rPr lang="en-US" dirty="0"/>
              <a:t>anytime management of personal and mobility preferences;</a:t>
            </a:r>
          </a:p>
          <a:p>
            <a:pPr marL="1085850" lvl="1" indent="-342900" algn="just">
              <a:buFont typeface="Arial" panose="020B0604020202020204" pitchFamily="34" charset="0"/>
              <a:buChar char="•"/>
            </a:pPr>
            <a:r>
              <a:rPr lang="en-US" dirty="0"/>
              <a:t>create and schedule a new event choosing time and location;</a:t>
            </a:r>
          </a:p>
          <a:p>
            <a:pPr marL="1085850" lvl="1" indent="-342900" algn="just">
              <a:buFont typeface="Arial" panose="020B0604020202020204" pitchFamily="34" charset="0"/>
              <a:buChar char="•"/>
            </a:pPr>
            <a:r>
              <a:rPr lang="en-US" dirty="0"/>
              <a:t>edit previously added event data;</a:t>
            </a:r>
          </a:p>
          <a:p>
            <a:pPr marL="1085850" lvl="1" indent="-342900" algn="just">
              <a:buFont typeface="Arial" panose="020B0604020202020204" pitchFamily="34" charset="0"/>
              <a:buChar char="•"/>
            </a:pPr>
            <a:r>
              <a:rPr lang="en-US" dirty="0"/>
              <a:t>change travel options on automatically created trips to/from event;</a:t>
            </a:r>
          </a:p>
          <a:p>
            <a:pPr marL="1085850" lvl="1" indent="-342900" algn="just">
              <a:buFont typeface="Arial" panose="020B0604020202020204" pitchFamily="34" charset="0"/>
              <a:buChar char="•"/>
            </a:pPr>
            <a:r>
              <a:rPr lang="en-US" dirty="0"/>
              <a:t>mobility companies’ tickets purchase via built-in browser;</a:t>
            </a:r>
          </a:p>
          <a:p>
            <a:pPr marL="1085850" lvl="1" indent="-342900" algn="just">
              <a:buFont typeface="Arial" panose="020B0604020202020204" pitchFamily="34" charset="0"/>
              <a:buChar char="•"/>
            </a:pPr>
            <a:r>
              <a:rPr lang="en-US" dirty="0"/>
              <a:t>provide high customizability of personal preferences regarding user daily routines.</a:t>
            </a:r>
          </a:p>
        </p:txBody>
      </p:sp>
    </p:spTree>
    <p:extLst>
      <p:ext uri="{BB962C8B-B14F-4D97-AF65-F5344CB8AC3E}">
        <p14:creationId xmlns:p14="http://schemas.microsoft.com/office/powerpoint/2010/main" val="2024179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and to provide on its own these other ones:</a:t>
            </a:r>
          </a:p>
          <a:p>
            <a:pPr marL="1085850" lvl="1" indent="-342900" algn="just">
              <a:buFont typeface="Arial" panose="020B0604020202020204" pitchFamily="34" charset="0"/>
              <a:buChar char="•"/>
            </a:pPr>
            <a:r>
              <a:rPr lang="en-US" dirty="0"/>
              <a:t>manage in a clever way trips to/from user events, relying on the map of the surroundings, time of the day, public and private transports’ timetables and stops, shared means, traffic, weather forecast, possible strikes, event information and user preferences;</a:t>
            </a:r>
          </a:p>
          <a:p>
            <a:pPr marL="1085850" lvl="1" indent="-342900" algn="just">
              <a:buFont typeface="Arial" panose="020B0604020202020204" pitchFamily="34" charset="0"/>
              <a:buChar char="•"/>
            </a:pPr>
            <a:r>
              <a:rPr lang="en-US" dirty="0"/>
              <a:t>notify the user on time of upcoming trips;</a:t>
            </a:r>
          </a:p>
          <a:p>
            <a:pPr marL="1085850" lvl="1" indent="-342900" algn="just">
              <a:buFont typeface="Arial" panose="020B0604020202020204" pitchFamily="34" charset="0"/>
              <a:buChar char="•"/>
            </a:pPr>
            <a:r>
              <a:rPr lang="en-US" dirty="0"/>
              <a:t>warn him in case of an exception.</a:t>
            </a:r>
          </a:p>
        </p:txBody>
      </p:sp>
    </p:spTree>
    <p:extLst>
      <p:ext uri="{BB962C8B-B14F-4D97-AF65-F5344CB8AC3E}">
        <p14:creationId xmlns:p14="http://schemas.microsoft.com/office/powerpoint/2010/main" val="3893207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401308-F084-41C7-92EA-53886EB56046}"/>
              </a:ext>
            </a:extLst>
          </p:cNvPr>
          <p:cNvSpPr>
            <a:spLocks noGrp="1"/>
          </p:cNvSpPr>
          <p:nvPr>
            <p:ph type="title"/>
          </p:nvPr>
        </p:nvSpPr>
        <p:spPr/>
        <p:txBody>
          <a:bodyPr/>
          <a:lstStyle/>
          <a:p>
            <a:r>
              <a:rPr lang="it-IT" dirty="0" err="1"/>
              <a:t>Boundaries</a:t>
            </a:r>
            <a:endParaRPr lang="en-US" dirty="0"/>
          </a:p>
        </p:txBody>
      </p:sp>
      <p:sp>
        <p:nvSpPr>
          <p:cNvPr id="3" name="Segnaposto contenuto 2">
            <a:extLst>
              <a:ext uri="{FF2B5EF4-FFF2-40B4-BE49-F238E27FC236}">
                <a16:creationId xmlns="" xmlns:a16="http://schemas.microsoft.com/office/drawing/2014/main" id="{22A9435C-1BCE-4389-8406-8DE947CAF15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9392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6" name="Segnaposto contenuto 5" descr="Immagine che contiene testo&#10;&#10;Descrizione generata con affidabilità elevata">
            <a:extLst>
              <a:ext uri="{FF2B5EF4-FFF2-40B4-BE49-F238E27FC236}">
                <a16:creationId xmlns="" xmlns:a16="http://schemas.microsoft.com/office/drawing/2014/main" id="{1276E065-05CA-43FA-89F5-C3E8BFB6E8EC}"/>
              </a:ext>
            </a:extLst>
          </p:cNvPr>
          <p:cNvPicPr>
            <a:picLocks noGrp="1" noChangeAspect="1"/>
          </p:cNvPicPr>
          <p:nvPr>
            <p:ph idx="1"/>
          </p:nvPr>
        </p:nvPicPr>
        <p:blipFill>
          <a:blip r:embed="rId2"/>
          <a:stretch>
            <a:fillRect/>
          </a:stretch>
        </p:blipFill>
        <p:spPr>
          <a:xfrm>
            <a:off x="57085" y="1231641"/>
            <a:ext cx="9043914" cy="4521957"/>
          </a:xfrm>
        </p:spPr>
      </p:pic>
    </p:spTree>
    <p:extLst>
      <p:ext uri="{BB962C8B-B14F-4D97-AF65-F5344CB8AC3E}">
        <p14:creationId xmlns:p14="http://schemas.microsoft.com/office/powerpoint/2010/main" val="29609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9" name="Segnaposto contenuto 8" descr="Immagine che contiene screenshot&#10;&#10;Descrizione generata con affidabilità molto elevata">
            <a:extLst>
              <a:ext uri="{FF2B5EF4-FFF2-40B4-BE49-F238E27FC236}">
                <a16:creationId xmlns="" xmlns:a16="http://schemas.microsoft.com/office/drawing/2014/main" id="{CEBFDDD7-54BC-48A1-84F4-64A04D0926DD}"/>
              </a:ext>
            </a:extLst>
          </p:cNvPr>
          <p:cNvPicPr>
            <a:picLocks noGrp="1" noChangeAspect="1"/>
          </p:cNvPicPr>
          <p:nvPr>
            <p:ph idx="1"/>
          </p:nvPr>
        </p:nvPicPr>
        <p:blipFill>
          <a:blip r:embed="rId2"/>
          <a:stretch>
            <a:fillRect/>
          </a:stretch>
        </p:blipFill>
        <p:spPr>
          <a:xfrm>
            <a:off x="1450836" y="1056340"/>
            <a:ext cx="6405540" cy="5021517"/>
          </a:xfrm>
        </p:spPr>
      </p:pic>
      <p:pic>
        <p:nvPicPr>
          <p:cNvPr id="10" name="Segnaposto contenuto 7" descr="Immagine che contiene screenshot&#10;&#10;Descrizione generata con affidabilità molto elevata">
            <a:extLst>
              <a:ext uri="{FF2B5EF4-FFF2-40B4-BE49-F238E27FC236}">
                <a16:creationId xmlns="" xmlns:a16="http://schemas.microsoft.com/office/drawing/2014/main" id="{6EE5485B-F715-4CB2-9429-47E96278496A}"/>
              </a:ext>
            </a:extLst>
          </p:cNvPr>
          <p:cNvPicPr>
            <a:picLocks noChangeAspect="1"/>
          </p:cNvPicPr>
          <p:nvPr/>
        </p:nvPicPr>
        <p:blipFill>
          <a:blip r:embed="rId3"/>
          <a:stretch>
            <a:fillRect/>
          </a:stretch>
        </p:blipFill>
        <p:spPr>
          <a:xfrm>
            <a:off x="1450836" y="1214216"/>
            <a:ext cx="6405540" cy="4910652"/>
          </a:xfrm>
          <a:prstGeom prst="rect">
            <a:avLst/>
          </a:prstGeom>
        </p:spPr>
      </p:pic>
    </p:spTree>
    <p:extLst>
      <p:ext uri="{BB962C8B-B14F-4D97-AF65-F5344CB8AC3E}">
        <p14:creationId xmlns:p14="http://schemas.microsoft.com/office/powerpoint/2010/main" val="22290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738DB2F7-C5B1-413B-B334-29FA1D8FD6A6}"/>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7D204BD2-C0CB-4578-8F1F-DB75A198B610}"/>
              </a:ext>
            </a:extLst>
          </p:cNvPr>
          <p:cNvSpPr>
            <a:spLocks noGrp="1"/>
          </p:cNvSpPr>
          <p:nvPr>
            <p:ph idx="1"/>
          </p:nvPr>
        </p:nvSpPr>
        <p:spPr>
          <a:xfrm>
            <a:off x="343400" y="1289883"/>
            <a:ext cx="8323726" cy="4047228"/>
          </a:xfrm>
        </p:spPr>
        <p:txBody>
          <a:bodyPr/>
          <a:lstStyle/>
          <a:p>
            <a:pPr algn="just"/>
            <a:r>
              <a:rPr lang="en-US" dirty="0"/>
              <a:t>These are some significant requirements about choices we made in the system conception:</a:t>
            </a:r>
          </a:p>
          <a:p>
            <a:pPr algn="just"/>
            <a:endParaRPr lang="en-US" dirty="0"/>
          </a:p>
          <a:p>
            <a:pPr marL="342900" indent="-342900" algn="just">
              <a:buFont typeface="Arial" panose="020B0604020202020204" pitchFamily="34" charset="0"/>
              <a:buChar char="•"/>
            </a:pPr>
            <a:r>
              <a:rPr lang="en-US" dirty="0"/>
              <a:t>Functional requirements: </a:t>
            </a:r>
          </a:p>
          <a:p>
            <a:pPr marL="342900" indent="-342900" algn="just">
              <a:buFont typeface="Arial" panose="020B0604020202020204" pitchFamily="34" charset="0"/>
              <a:buChar char="•"/>
            </a:pPr>
            <a:endParaRPr lang="en-US" dirty="0"/>
          </a:p>
          <a:p>
            <a:pPr algn="just"/>
            <a:r>
              <a:rPr lang="en-US" dirty="0"/>
              <a:t>	The user can set the presence of passengers in every trip;</a:t>
            </a:r>
          </a:p>
          <a:p>
            <a:pPr algn="just"/>
            <a:r>
              <a:rPr lang="en-US" dirty="0"/>
              <a:t>	The system will warn the user of overlapping events creation 	and will ask to choose the primary event to keep in consideration 	for trip planning.</a:t>
            </a:r>
          </a:p>
        </p:txBody>
      </p:sp>
    </p:spTree>
    <p:extLst>
      <p:ext uri="{BB962C8B-B14F-4D97-AF65-F5344CB8AC3E}">
        <p14:creationId xmlns:p14="http://schemas.microsoft.com/office/powerpoint/2010/main" val="3987352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DE67D577-164F-49C0-8958-77B0065C4D3F}"/>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4319C0C6-70DE-4406-A0BB-392AB0406550}"/>
              </a:ext>
            </a:extLst>
          </p:cNvPr>
          <p:cNvSpPr>
            <a:spLocks noGrp="1"/>
          </p:cNvSpPr>
          <p:nvPr>
            <p:ph idx="1"/>
          </p:nvPr>
        </p:nvSpPr>
        <p:spPr/>
        <p:txBody>
          <a:bodyPr/>
          <a:lstStyle/>
          <a:p>
            <a:pPr marL="342900" indent="-342900" algn="just">
              <a:buFont typeface="Arial" panose="020B0604020202020204" pitchFamily="34" charset="0"/>
              <a:buChar char="•"/>
            </a:pPr>
            <a:r>
              <a:rPr lang="it-IT" dirty="0"/>
              <a:t>Interface </a:t>
            </a:r>
            <a:r>
              <a:rPr lang="it-IT" dirty="0" err="1"/>
              <a:t>requirements</a:t>
            </a:r>
            <a:r>
              <a:rPr lang="it-IT" dirty="0"/>
              <a:t>:</a:t>
            </a:r>
          </a:p>
          <a:p>
            <a:pPr marL="457200" lvl="1" indent="0" algn="just">
              <a:buNone/>
            </a:pPr>
            <a:r>
              <a:rPr lang="en-US" dirty="0">
                <a:latin typeface="+mn-lt"/>
              </a:rPr>
              <a:t>On the calendar main screen, the user can press the “Trips” button on the bottom left side of the screen (the light blue one with a plane on it) and the main screen will change to show the trips and all the events will become black and white.</a:t>
            </a:r>
          </a:p>
          <a:p>
            <a:pPr marL="457200" lvl="1" indent="0" algn="just">
              <a:buNone/>
            </a:pPr>
            <a:endParaRPr lang="en-US" dirty="0">
              <a:latin typeface="+mn-lt"/>
            </a:endParaRPr>
          </a:p>
          <a:p>
            <a:pPr marL="342900" indent="-342900" algn="just">
              <a:buFont typeface="Arial" panose="020B0604020202020204" pitchFamily="34" charset="0"/>
              <a:buChar char="•"/>
            </a:pPr>
            <a:r>
              <a:rPr lang="it-IT" dirty="0"/>
              <a:t>Performance </a:t>
            </a:r>
            <a:r>
              <a:rPr lang="it-IT" dirty="0" err="1"/>
              <a:t>requirements</a:t>
            </a:r>
            <a:r>
              <a:rPr lang="it-IT" dirty="0"/>
              <a:t>:</a:t>
            </a:r>
          </a:p>
          <a:p>
            <a:pPr marL="457200" lvl="1" indent="0" algn="just">
              <a:buNone/>
            </a:pPr>
            <a:r>
              <a:rPr lang="en-US" dirty="0">
                <a:latin typeface="+mn-lt"/>
              </a:rPr>
              <a:t>Trips solutions are updated daily until the day of the trip, then every hour until half an hour before the trip, finally every minute until the trip begins.</a:t>
            </a:r>
            <a:endParaRPr lang="it-IT" dirty="0">
              <a:latin typeface="+mn-lt"/>
            </a:endParaRPr>
          </a:p>
          <a:p>
            <a:pPr algn="just"/>
            <a:endParaRPr lang="en-US" dirty="0"/>
          </a:p>
        </p:txBody>
      </p:sp>
    </p:spTree>
    <p:extLst>
      <p:ext uri="{BB962C8B-B14F-4D97-AF65-F5344CB8AC3E}">
        <p14:creationId xmlns:p14="http://schemas.microsoft.com/office/powerpoint/2010/main" val="671504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EF59D53D-2EED-444A-8F52-5EACA5FEA0C6}"/>
              </a:ext>
            </a:extLst>
          </p:cNvPr>
          <p:cNvSpPr>
            <a:spLocks noGrp="1"/>
          </p:cNvSpPr>
          <p:nvPr>
            <p:ph type="title"/>
          </p:nvPr>
        </p:nvSpPr>
        <p:spPr/>
        <p:txBody>
          <a:bodyPr/>
          <a:lstStyle/>
          <a:p>
            <a:r>
              <a:rPr lang="it-IT" dirty="0" err="1"/>
              <a:t>Assumptions</a:t>
            </a:r>
            <a:endParaRPr lang="en-US" dirty="0"/>
          </a:p>
        </p:txBody>
      </p:sp>
      <p:sp>
        <p:nvSpPr>
          <p:cNvPr id="3" name="Segnaposto contenuto 2">
            <a:extLst>
              <a:ext uri="{FF2B5EF4-FFF2-40B4-BE49-F238E27FC236}">
                <a16:creationId xmlns="" xmlns:a16="http://schemas.microsoft.com/office/drawing/2014/main" id="{27BD0E01-A0BE-405E-9D18-B7C118A6D291}"/>
              </a:ext>
            </a:extLst>
          </p:cNvPr>
          <p:cNvSpPr>
            <a:spLocks noGrp="1"/>
          </p:cNvSpPr>
          <p:nvPr>
            <p:ph idx="1"/>
          </p:nvPr>
        </p:nvSpPr>
        <p:spPr>
          <a:xfrm>
            <a:off x="178742" y="1184989"/>
            <a:ext cx="8800600" cy="4814594"/>
          </a:xfrm>
        </p:spPr>
        <p:txBody>
          <a:bodyPr>
            <a:normAutofit/>
          </a:bodyPr>
          <a:lstStyle/>
          <a:p>
            <a:pPr algn="just"/>
            <a:r>
              <a:rPr lang="en-US" dirty="0"/>
              <a:t>We suppose that the following conditions are true in the analyzed world:</a:t>
            </a:r>
          </a:p>
          <a:p>
            <a:pPr marL="342900" indent="-342900" algn="just">
              <a:buFont typeface="Arial" panose="020B0604020202020204" pitchFamily="34" charset="0"/>
              <a:buChar char="•"/>
            </a:pPr>
            <a:r>
              <a:rPr lang="en-US" dirty="0"/>
              <a:t>the geographical area of the city is included in the coverage area of most common mobile communication technologies (3g, 4g) offered by main telecommunications companies;</a:t>
            </a:r>
          </a:p>
          <a:p>
            <a:pPr marL="342900" indent="-342900" algn="just">
              <a:buFont typeface="Arial" panose="020B0604020202020204" pitchFamily="34" charset="0"/>
              <a:buChar char="•"/>
            </a:pPr>
            <a:r>
              <a:rPr lang="en-US" dirty="0"/>
              <a:t>users must be subscripted to a sharing service if they want to use it;</a:t>
            </a:r>
          </a:p>
          <a:p>
            <a:pPr marL="342900" indent="-342900" algn="just">
              <a:buFont typeface="Arial" panose="020B0604020202020204" pitchFamily="34" charset="0"/>
              <a:buChar char="•"/>
            </a:pPr>
            <a:r>
              <a:rPr lang="en-US" dirty="0"/>
              <a:t>APIs used by the application will always be updated on traffic status, eventual incidents and weather conditions;</a:t>
            </a:r>
          </a:p>
          <a:p>
            <a:pPr marL="342900" indent="-342900" algn="just">
              <a:buFont typeface="Arial" panose="020B0604020202020204" pitchFamily="34" charset="0"/>
              <a:buChar char="•"/>
            </a:pPr>
            <a:r>
              <a:rPr lang="en-US" dirty="0"/>
              <a:t>sharing services’ APIs signals their means if and only if the means are where the APIs say, and they are not occupied or booked;</a:t>
            </a:r>
          </a:p>
          <a:p>
            <a:pPr marL="342900" indent="-342900" algn="just">
              <a:buFont typeface="Arial" panose="020B0604020202020204" pitchFamily="34" charset="0"/>
              <a:buChar char="•"/>
            </a:pPr>
            <a:r>
              <a:rPr lang="en-US" dirty="0"/>
              <a:t>users always have a working internet connection;</a:t>
            </a:r>
          </a:p>
          <a:p>
            <a:pPr marL="342900" indent="-342900" algn="just">
              <a:buFont typeface="Arial" panose="020B0604020202020204" pitchFamily="34" charset="0"/>
              <a:buChar char="•"/>
            </a:pPr>
            <a:r>
              <a:rPr lang="en-US" dirty="0"/>
              <a:t>half an hour is enough warning time for users to start a trip;</a:t>
            </a:r>
          </a:p>
          <a:p>
            <a:pPr marL="342900" indent="-342900" algn="just">
              <a:buFont typeface="Arial" panose="020B0604020202020204" pitchFamily="34" charset="0"/>
              <a:buChar char="•"/>
            </a:pPr>
            <a:r>
              <a:rPr lang="en-US" dirty="0"/>
              <a:t>the user cannot ride two means of transport at the same time.</a:t>
            </a:r>
            <a:endParaRPr lang="it-IT" dirty="0"/>
          </a:p>
        </p:txBody>
      </p:sp>
    </p:spTree>
    <p:extLst>
      <p:ext uri="{BB962C8B-B14F-4D97-AF65-F5344CB8AC3E}">
        <p14:creationId xmlns:p14="http://schemas.microsoft.com/office/powerpoint/2010/main" val="485945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544</TotalTime>
  <Words>499</Words>
  <Application>Microsoft Macintosh PowerPoint</Application>
  <PresentationFormat>Presentazione su schermo (4:3)</PresentationFormat>
  <Paragraphs>98</Paragraphs>
  <Slides>15</Slides>
  <Notes>0</Notes>
  <HiddenSlides>1</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Calibri</vt:lpstr>
      <vt:lpstr>Wingdings</vt:lpstr>
      <vt:lpstr>Arial</vt:lpstr>
      <vt:lpstr>POLI</vt:lpstr>
      <vt:lpstr>Titolo presentazione sottotitolo</vt:lpstr>
      <vt:lpstr>Goals of the system</vt:lpstr>
      <vt:lpstr>Goals of the system</vt:lpstr>
      <vt:lpstr>Boundaries</vt:lpstr>
      <vt:lpstr>Use Case</vt:lpstr>
      <vt:lpstr>Use Case</vt:lpstr>
      <vt:lpstr>Requirements</vt:lpstr>
      <vt:lpstr>Requirements</vt:lpstr>
      <vt:lpstr>Assumptions</vt:lpstr>
      <vt:lpstr>Alloy</vt:lpstr>
      <vt:lpstr>Constraints</vt:lpstr>
      <vt:lpstr>Constraints</vt:lpstr>
      <vt:lpstr>Assertions</vt:lpstr>
      <vt:lpstr>Assertions</vt:lpstr>
      <vt:lpstr>Results</vt:lpstr>
    </vt:vector>
  </TitlesOfParts>
  <Company>Area Servizi ICT</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Filippo Collini</cp:lastModifiedBy>
  <cp:revision>52</cp:revision>
  <dcterms:created xsi:type="dcterms:W3CDTF">2015-05-26T12:27:57Z</dcterms:created>
  <dcterms:modified xsi:type="dcterms:W3CDTF">2017-11-07T21:55:05Z</dcterms:modified>
</cp:coreProperties>
</file>